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90384F"/>
    <a:srgbClr val="5A3853"/>
    <a:srgbClr val="86364D"/>
    <a:srgbClr val="EBF0F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97F2-B53E-4FF3-A697-1A1976738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E025C-7A68-4F9F-8B47-F380831B9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1FC1C-E5A5-43A7-92B1-7654A1376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50354-BD14-4CA8-84FF-5D9C3B99F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815E7-CF48-4965-A00D-937056F3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5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80B3-CECF-46C8-B3CE-C917DB09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36D75-D48A-4712-82AF-4239BEE11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F1ECF-443B-4A09-902F-4B186289D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D08C9-D558-4A60-A478-D81544FE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7731F-2ECF-46C4-A147-151CD85F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0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4B3445-0BC1-4B4C-B4DA-863C93C330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012E5-4D5D-4831-A92A-184F6F563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68FF4-AE3C-4E2A-9121-45D587ED0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28E20-46CB-48EF-9E50-2233DDB5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AF7AD-0E21-4629-9511-267B72C6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4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9A8C0-4481-4EB7-8420-66909681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032C5-EB2F-4581-B3E1-2A59929C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5498D-4DB6-4651-B9B1-F85EDF40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8C16A-7BCC-46D6-93B1-D13906C44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E6B51-89F0-4B1E-BAAE-F01C1E9B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6FF5-92D5-44F3-8267-F431B3FE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B1F07-F126-4B97-BD7D-B773BF549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FDC24-B031-4D19-AB13-C3A156E6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3DCA6-780E-4764-A360-5FCBE253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34C61-2725-477E-AD29-5DF7F31A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4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4A5A-1CBA-4CC1-AFE3-A8CDEEA5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810C1-43E9-4702-A54A-3718AD5E8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18A7E-9BDB-4092-BC69-6EC5F09C0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D66E0-EF8A-4622-981C-05279AD18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A94A6-4D26-4B94-A415-F1D2E2938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0388A-5251-4155-BD1D-55240FB7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6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20E2-BF34-4E73-9728-24E1404A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C4419-46FD-4A8C-801B-ECE0BE6AC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7BCCA-DE75-4FB7-8E5F-90143098A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4C37F-E97A-4AD9-8B0F-B69592DEC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6607A-6805-48DB-B2F2-B78FF71C0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9EE40-540E-4CF4-B012-6C577E92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7EEC2-3B2F-4ECC-A759-503A0D8B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A1AC8-5344-4D38-81BD-8D441546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0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9394-256D-4C28-A648-2BB7B073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51C4C-48F7-4DE2-9B08-068DF4AC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2D8CD-78B4-4126-A146-BCB69044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AFE6-49A8-430B-96D5-8572544C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3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85B00-E056-4D65-8A6F-D5E84E62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A28EBB-5C12-4BAB-83C2-B5DC863C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695BC-CE2A-475A-B3B6-160688FD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19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7F81-44DD-4DFF-B2D7-18FEA84B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743F8-8694-4FD7-933C-3831F93F4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60387-AB2F-4712-B3B0-CC8B02819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D5261-DF2D-485D-8E92-57D156E9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8055A-222B-48EE-82CA-DDF9F0BD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3FB2E-04B5-427D-9AEC-BA21797F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3021B-B99E-401A-A531-AFBE06D9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56D2B-BD76-452C-B1F6-8C5B031725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CB633-218A-409B-B535-8BA7A5495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49A02-D950-4934-BF5E-17439D05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CDA75-5F79-4367-A039-7E634C80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2E4F7-F484-4E87-8735-6E529B4E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2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30DB0-7078-4DE5-BECA-F08318ADA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5A892-7762-477A-AF09-F6CCDEB74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7A2F4-F66C-4723-9567-CA91F2202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2969D-2994-4D0D-9A1A-A13B27C8291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31AB-1A5C-4362-BFBB-EA1E77E0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A625D-65E1-4923-BBCE-D02EB49E4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0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 close up of line chart graphic">
            <a:extLst>
              <a:ext uri="{FF2B5EF4-FFF2-40B4-BE49-F238E27FC236}">
                <a16:creationId xmlns:a16="http://schemas.microsoft.com/office/drawing/2014/main" id="{FD8B4579-C8C3-4A21-A7DF-DDF8D44C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6651372-87B8-44F2-9E07-2CAAB8CF1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552" y="384596"/>
            <a:ext cx="5298427" cy="131308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2EF9942-18DB-4162-9DBD-4E4206A78D5B}"/>
              </a:ext>
            </a:extLst>
          </p:cNvPr>
          <p:cNvGrpSpPr/>
          <p:nvPr/>
        </p:nvGrpSpPr>
        <p:grpSpPr>
          <a:xfrm>
            <a:off x="6096000" y="4127802"/>
            <a:ext cx="6000905" cy="2050509"/>
            <a:chOff x="6191075" y="3305262"/>
            <a:chExt cx="6000905" cy="205050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B848A3-BCC4-4ABD-AFED-1D75E58865B6}"/>
                </a:ext>
              </a:extLst>
            </p:cNvPr>
            <p:cNvSpPr/>
            <p:nvPr/>
          </p:nvSpPr>
          <p:spPr>
            <a:xfrm>
              <a:off x="6191075" y="3305262"/>
              <a:ext cx="3800213" cy="1439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CC2424-EE27-4544-A8EB-AAA065BACA3D}"/>
                </a:ext>
              </a:extLst>
            </p:cNvPr>
            <p:cNvSpPr/>
            <p:nvPr/>
          </p:nvSpPr>
          <p:spPr>
            <a:xfrm>
              <a:off x="6358855" y="3517641"/>
              <a:ext cx="5833125" cy="183813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A860472-A01F-416D-925C-C4F697339471}"/>
              </a:ext>
            </a:extLst>
          </p:cNvPr>
          <p:cNvSpPr txBox="1"/>
          <p:nvPr/>
        </p:nvSpPr>
        <p:spPr>
          <a:xfrm>
            <a:off x="6439948" y="4519650"/>
            <a:ext cx="4725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 ANALYTICS</a:t>
            </a:r>
          </a:p>
          <a:p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BOOTCAMP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C75E85-E75C-4DE9-B8D9-76EE8DB0F873}"/>
              </a:ext>
            </a:extLst>
          </p:cNvPr>
          <p:cNvSpPr txBox="1">
            <a:spLocks/>
          </p:cNvSpPr>
          <p:nvPr/>
        </p:nvSpPr>
        <p:spPr>
          <a:xfrm>
            <a:off x="6439928" y="5460577"/>
            <a:ext cx="2585931" cy="3188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Arial Narrow" panose="020B0606020202030204" pitchFamily="34" charset="0"/>
              </a:rPr>
              <a:t>Final Project 2022</a:t>
            </a:r>
          </a:p>
        </p:txBody>
      </p:sp>
    </p:spTree>
    <p:extLst>
      <p:ext uri="{BB962C8B-B14F-4D97-AF65-F5344CB8AC3E}">
        <p14:creationId xmlns:p14="http://schemas.microsoft.com/office/powerpoint/2010/main" val="32434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Recommendations for 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badi" panose="020B0604020104020204" pitchFamily="34" charset="0"/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87888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What we would have done differently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badi" panose="020B0604020104020204" pitchFamily="34" charset="0"/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4264942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endParaRPr lang="en-US" sz="20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67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Team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Blue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badi" panose="020B0604020104020204" pitchFamily="34" charset="0"/>
              </a:rPr>
              <a:t>Gajardoni, Ana</a:t>
            </a:r>
          </a:p>
          <a:p>
            <a:r>
              <a:rPr lang="en-US" sz="3200" dirty="0">
                <a:latin typeface="Abadi" panose="020B0604020104020204" pitchFamily="34" charset="0"/>
              </a:rPr>
              <a:t>Trasher, Kristi</a:t>
            </a:r>
          </a:p>
          <a:p>
            <a:r>
              <a:rPr lang="en-US" sz="3200" dirty="0">
                <a:latin typeface="Abadi" panose="020B0604020104020204" pitchFamily="34" charset="0"/>
              </a:rPr>
              <a:t>Gonzalez, David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E8CB4E-C346-4088-9911-024E2EFF280E}"/>
              </a:ext>
            </a:extLst>
          </p:cNvPr>
          <p:cNvCxnSpPr/>
          <p:nvPr/>
        </p:nvCxnSpPr>
        <p:spPr>
          <a:xfrm>
            <a:off x="838200" y="1098959"/>
            <a:ext cx="105156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3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3B4B85B-7896-46AD-AB3E-85F1F6B720AC}"/>
              </a:ext>
            </a:extLst>
          </p:cNvPr>
          <p:cNvSpPr/>
          <p:nvPr/>
        </p:nvSpPr>
        <p:spPr>
          <a:xfrm>
            <a:off x="3804357" y="3661626"/>
            <a:ext cx="8115001" cy="510538"/>
          </a:xfrm>
          <a:prstGeom prst="rect">
            <a:avLst/>
          </a:prstGeom>
          <a:solidFill>
            <a:srgbClr val="5A3853"/>
          </a:solidFill>
          <a:ln>
            <a:solidFill>
              <a:srgbClr val="5A3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E520D46-86D7-490C-B1B9-D6680AF5A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"/>
            <a:ext cx="12192000" cy="302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F9EC89-33F3-495F-B7D1-3E952835AAD5}"/>
              </a:ext>
            </a:extLst>
          </p:cNvPr>
          <p:cNvSpPr txBox="1"/>
          <p:nvPr/>
        </p:nvSpPr>
        <p:spPr>
          <a:xfrm>
            <a:off x="7531607" y="1531566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badi" panose="020B0604020104020204" pitchFamily="34" charset="0"/>
              </a:rPr>
              <a:t>Topic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2B2CE1-74E3-4DD2-9366-9CB2AD9EA893}"/>
              </a:ext>
            </a:extLst>
          </p:cNvPr>
          <p:cNvSpPr/>
          <p:nvPr/>
        </p:nvSpPr>
        <p:spPr>
          <a:xfrm>
            <a:off x="7531607" y="1929367"/>
            <a:ext cx="41248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badi" panose="020B0604020104020204" pitchFamily="34" charset="0"/>
              </a:rPr>
              <a:t>Speed Dating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3D4D58-1F5C-4699-81E0-30581851B0B3}"/>
              </a:ext>
            </a:extLst>
          </p:cNvPr>
          <p:cNvSpPr/>
          <p:nvPr/>
        </p:nvSpPr>
        <p:spPr>
          <a:xfrm>
            <a:off x="159390" y="2718032"/>
            <a:ext cx="3615655" cy="710967"/>
          </a:xfrm>
          <a:prstGeom prst="rect">
            <a:avLst/>
          </a:prstGeom>
          <a:solidFill>
            <a:srgbClr val="86364D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 why we selected this topic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0AF1C-4B53-4550-97AF-AB09BCB46D74}"/>
              </a:ext>
            </a:extLst>
          </p:cNvPr>
          <p:cNvSpPr txBox="1"/>
          <p:nvPr/>
        </p:nvSpPr>
        <p:spPr>
          <a:xfrm>
            <a:off x="224870" y="3394442"/>
            <a:ext cx="3484693" cy="1015663"/>
          </a:xfrm>
          <a:prstGeom prst="rect">
            <a:avLst/>
          </a:prstGeom>
          <a:noFill/>
          <a:ln>
            <a:solidFill>
              <a:srgbClr val="90384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Fun topic that meets requirements for the machine learning project.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035E5-AB1A-4EAE-8BD1-D6221FFCA6EB}"/>
              </a:ext>
            </a:extLst>
          </p:cNvPr>
          <p:cNvSpPr txBox="1"/>
          <p:nvPr/>
        </p:nvSpPr>
        <p:spPr>
          <a:xfrm>
            <a:off x="3896554" y="3717608"/>
            <a:ext cx="243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Source 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E991D-7665-4144-95AE-76C38D476F45}"/>
              </a:ext>
            </a:extLst>
          </p:cNvPr>
          <p:cNvSpPr txBox="1"/>
          <p:nvPr/>
        </p:nvSpPr>
        <p:spPr>
          <a:xfrm>
            <a:off x="3804358" y="4227246"/>
            <a:ext cx="8115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badi" panose="020B0604020104020204" pitchFamily="34" charset="0"/>
              </a:rPr>
              <a:t>The dataset contains data that was gathered from a speed dating experiments from 2002-2004.  This experiment consisted of participants of the opposite sex engaging in a 4-minute conversation with one another. Each participant then gave a ranking on their perception of the other person for several attributes including attractiveness, sincerity, intelligence, fun, ambition, ands shared interests ,demographics, dating habits, self-perception across key attributes, beliefs on what others find valuable in a mate, and lifestyle information. Dataset contains 195 attributes.</a:t>
            </a:r>
          </a:p>
        </p:txBody>
      </p:sp>
    </p:spTree>
    <p:extLst>
      <p:ext uri="{BB962C8B-B14F-4D97-AF65-F5344CB8AC3E}">
        <p14:creationId xmlns:p14="http://schemas.microsoft.com/office/powerpoint/2010/main" val="1255629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Questions we hope to answer with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0018"/>
            <a:ext cx="6703503" cy="356532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Can a machine learning model help in predicting and/or improving the speed dating process?</a:t>
            </a:r>
          </a:p>
          <a:p>
            <a:r>
              <a:rPr lang="en-US" sz="2000" dirty="0">
                <a:latin typeface="Abadi" panose="020B0604020104020204" pitchFamily="34" charset="0"/>
              </a:rPr>
              <a:t>Output is Match or No Match based on input data from speed dating experiment.</a:t>
            </a:r>
          </a:p>
        </p:txBody>
      </p:sp>
      <p:pic>
        <p:nvPicPr>
          <p:cNvPr id="11" name="Picture 10" descr="A picture containing yellow, glass&#10;&#10;Description automatically generated">
            <a:extLst>
              <a:ext uri="{FF2B5EF4-FFF2-40B4-BE49-F238E27FC236}">
                <a16:creationId xmlns:a16="http://schemas.microsoft.com/office/drawing/2014/main" id="{AC0A92E7-FB06-4D88-9315-9AE4F700B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83" y="1287191"/>
            <a:ext cx="3543650" cy="50891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550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Data Exploration Phase Description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02B6F66-1D86-4505-A346-08B05084A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67" y="1338123"/>
            <a:ext cx="4869724" cy="2445312"/>
          </a:xfrm>
          <a:prstGeom prst="rect">
            <a:avLst/>
          </a:prstGeom>
          <a:ln w="9525">
            <a:solidFill>
              <a:srgbClr val="3366CC"/>
            </a:solidFill>
          </a:ln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5606ED-D4D2-4104-9E9E-3506C64E8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62" y="2665166"/>
            <a:ext cx="3620637" cy="1527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EAE04FB7-D093-453F-9546-3BFB1713F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87" y="1366745"/>
            <a:ext cx="2494352" cy="3963628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D322FE-4258-4129-AA50-AC78BBDAD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69" y="4324739"/>
            <a:ext cx="10138504" cy="18988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5681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Analysis Phase Description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309CB320-453F-4CC4-BA03-FC0F5C955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67" y="1256362"/>
            <a:ext cx="3570411" cy="408047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21F597A2-279F-47C8-A578-52AF1C0EB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02" y="2087435"/>
            <a:ext cx="4047619" cy="3790476"/>
          </a:xfrm>
          <a:prstGeom prst="rect">
            <a:avLst/>
          </a:prstGeom>
          <a:ln w="12700">
            <a:solidFill>
              <a:srgbClr val="3366CC"/>
            </a:solidFill>
          </a:ln>
        </p:spPr>
      </p:pic>
      <p:pic>
        <p:nvPicPr>
          <p:cNvPr id="13" name="Picture 12" descr="Table&#10;&#10;Description automatically generated with low confidence">
            <a:extLst>
              <a:ext uri="{FF2B5EF4-FFF2-40B4-BE49-F238E27FC236}">
                <a16:creationId xmlns:a16="http://schemas.microsoft.com/office/drawing/2014/main" id="{DD8AFF3D-0A69-41F7-9ED6-EC99A6557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607" y="1570636"/>
            <a:ext cx="3850785" cy="4662385"/>
          </a:xfrm>
          <a:prstGeom prst="rect">
            <a:avLst/>
          </a:prstGeom>
          <a:ln w="127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5377EEF-407B-48E6-AEB8-EE66CFE16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398" y="3244839"/>
            <a:ext cx="3547233" cy="2398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8E28EC-73B8-4DC2-A831-5168D4AEAEC9}"/>
              </a:ext>
            </a:extLst>
          </p:cNvPr>
          <p:cNvSpPr txBox="1"/>
          <p:nvPr/>
        </p:nvSpPr>
        <p:spPr>
          <a:xfrm>
            <a:off x="995128" y="4983189"/>
            <a:ext cx="611949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In supervised learning the algorithms use data that is labeled. The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algorithm determines which label should be given to new data by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associating patterns to the unlabeled new data. Classification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Predicts the category that the unlabeled new data belongs to.</a:t>
            </a:r>
            <a:endParaRPr lang="en-US" sz="16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66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Database Creation (DB Name: 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SpeedDate</a:t>
            </a:r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901E5B5-8859-4DCB-A4C6-5A530E3CD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2572"/>
            <a:ext cx="6122441" cy="3512421"/>
          </a:xfrm>
          <a:prstGeom prst="rect">
            <a:avLst/>
          </a:prstGeom>
          <a:ln w="127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A5AED88B-4C3A-4F2B-AC18-1A66B03AE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80" y="3137484"/>
            <a:ext cx="3180411" cy="3112316"/>
          </a:xfrm>
          <a:prstGeom prst="rect">
            <a:avLst/>
          </a:prstGeom>
          <a:ln w="12700">
            <a:solidFill>
              <a:srgbClr val="3366C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CDE48C8-71E7-4E23-A12C-9F8444FAB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11" y="2035278"/>
            <a:ext cx="7555565" cy="357181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652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Technologies, Languages, Tools, and Algorithms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4AB4A-25C6-460A-8B39-6B76DF0210B2}"/>
              </a:ext>
            </a:extLst>
          </p:cNvPr>
          <p:cNvSpPr txBox="1"/>
          <p:nvPr/>
        </p:nvSpPr>
        <p:spPr>
          <a:xfrm>
            <a:off x="972424" y="1367406"/>
            <a:ext cx="1504836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Development </a:t>
            </a:r>
          </a:p>
          <a:p>
            <a:pPr algn="ctr"/>
            <a:r>
              <a:rPr lang="en-US" dirty="0"/>
              <a:t>Environment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EF9E2E72-5B5E-4B9B-A043-614AC697C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9" b="20863"/>
          <a:stretch/>
        </p:blipFill>
        <p:spPr>
          <a:xfrm>
            <a:off x="1058821" y="2296554"/>
            <a:ext cx="1418439" cy="778710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78A85550-B701-4C23-A456-B7301B374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85" y="3165554"/>
            <a:ext cx="1342938" cy="6714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5FC10B-CF65-44FD-B380-E5F8B8259A3D}"/>
              </a:ext>
            </a:extLst>
          </p:cNvPr>
          <p:cNvSpPr txBox="1"/>
          <p:nvPr/>
        </p:nvSpPr>
        <p:spPr>
          <a:xfrm>
            <a:off x="3143539" y="1367405"/>
            <a:ext cx="144379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Management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FDDE11D-C089-495C-9599-26F0D8803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84" y="2396882"/>
            <a:ext cx="603902" cy="578054"/>
          </a:xfrm>
          <a:prstGeom prst="rect">
            <a:avLst/>
          </a:prstGeom>
        </p:spPr>
      </p:pic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02E030D-D7AA-4EE0-B4B0-8A84DF55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27" y="3165207"/>
            <a:ext cx="1891615" cy="613093"/>
          </a:xfrm>
          <a:prstGeom prst="rect">
            <a:avLst/>
          </a:prstGeom>
        </p:spPr>
      </p:pic>
      <p:pic>
        <p:nvPicPr>
          <p:cNvPr id="37" name="Picture 36" descr="Shape, logo&#10;&#10;Description automatically generated">
            <a:extLst>
              <a:ext uri="{FF2B5EF4-FFF2-40B4-BE49-F238E27FC236}">
                <a16:creationId xmlns:a16="http://schemas.microsoft.com/office/drawing/2014/main" id="{72F75428-F298-444F-93AD-AD73E47EA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86" y="4094401"/>
            <a:ext cx="2134896" cy="4789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31D8DF9-F4F1-405E-A4F3-8921D2A729FF}"/>
              </a:ext>
            </a:extLst>
          </p:cNvPr>
          <p:cNvSpPr txBox="1"/>
          <p:nvPr/>
        </p:nvSpPr>
        <p:spPr>
          <a:xfrm>
            <a:off x="5495109" y="1342238"/>
            <a:ext cx="150483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Languages  </a:t>
            </a:r>
          </a:p>
          <a:p>
            <a:pPr algn="ctr"/>
            <a:endParaRPr lang="en-US" dirty="0"/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50B57FE5-3FF1-4724-98FA-9A0F53E845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755" y="2396882"/>
            <a:ext cx="911429" cy="91142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B98B109-3DED-48F3-B90E-4F91012DF052}"/>
              </a:ext>
            </a:extLst>
          </p:cNvPr>
          <p:cNvSpPr txBox="1"/>
          <p:nvPr/>
        </p:nvSpPr>
        <p:spPr>
          <a:xfrm>
            <a:off x="7951480" y="1354403"/>
            <a:ext cx="326809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Visualization</a:t>
            </a:r>
          </a:p>
        </p:txBody>
      </p:sp>
      <p:pic>
        <p:nvPicPr>
          <p:cNvPr id="55" name="Picture 54" descr="Chart&#10;&#10;Description automatically generated">
            <a:extLst>
              <a:ext uri="{FF2B5EF4-FFF2-40B4-BE49-F238E27FC236}">
                <a16:creationId xmlns:a16="http://schemas.microsoft.com/office/drawing/2014/main" id="{E31359C8-EF8A-4D94-A514-8F2C0F1738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80" y="2339594"/>
            <a:ext cx="1148129" cy="114812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3608ECA-2429-41CD-81DD-C84023359BAD}"/>
              </a:ext>
            </a:extLst>
          </p:cNvPr>
          <p:cNvSpPr txBox="1"/>
          <p:nvPr/>
        </p:nvSpPr>
        <p:spPr>
          <a:xfrm>
            <a:off x="7951481" y="3670595"/>
            <a:ext cx="32336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Algorithms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692B16-72CF-4E8F-80C2-901260DE1B38}"/>
              </a:ext>
            </a:extLst>
          </p:cNvPr>
          <p:cNvSpPr txBox="1"/>
          <p:nvPr/>
        </p:nvSpPr>
        <p:spPr>
          <a:xfrm>
            <a:off x="7951481" y="4132260"/>
            <a:ext cx="32372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Machine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Naïve Bayes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Balanced Random Forest</a:t>
            </a:r>
          </a:p>
        </p:txBody>
      </p:sp>
      <p:pic>
        <p:nvPicPr>
          <p:cNvPr id="62" name="Picture 61" descr="A picture containing shape&#10;&#10;Description automatically generated">
            <a:extLst>
              <a:ext uri="{FF2B5EF4-FFF2-40B4-BE49-F238E27FC236}">
                <a16:creationId xmlns:a16="http://schemas.microsoft.com/office/drawing/2014/main" id="{28886C1E-6A0F-4587-B948-CFEEF29DA5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59" y="4077910"/>
            <a:ext cx="1076190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23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Results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badi" panose="020B0604020104020204" pitchFamily="34" charset="0"/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780114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mBlue_FinalProject_Template.potx" id="{6971B0A7-F201-4B2B-8B1E-2FB0A9FE0CAC}" vid="{F1A06353-7C6D-493A-B1B8-336EC994D7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</TotalTime>
  <Words>306</Words>
  <Application>Microsoft Office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 Unicode MS</vt:lpstr>
      <vt:lpstr>Abadi</vt:lpstr>
      <vt:lpstr>Arial</vt:lpstr>
      <vt:lpstr>Arial Narrow</vt:lpstr>
      <vt:lpstr>Arial Nova</vt:lpstr>
      <vt:lpstr>Arial Rounded MT Bold</vt:lpstr>
      <vt:lpstr>Calibri</vt:lpstr>
      <vt:lpstr>Calibri Light</vt:lpstr>
      <vt:lpstr>Office Theme</vt:lpstr>
      <vt:lpstr>PowerPoint Presentation</vt:lpstr>
      <vt:lpstr>Team Blue</vt:lpstr>
      <vt:lpstr>PowerPoint Presentation</vt:lpstr>
      <vt:lpstr>Questions we hope to answer with the data</vt:lpstr>
      <vt:lpstr>Data Exploration Phase Description</vt:lpstr>
      <vt:lpstr>Analysis Phase Description</vt:lpstr>
      <vt:lpstr>Database Creation (DB Name: SpeedDate)</vt:lpstr>
      <vt:lpstr>Technologies, Languages, Tools, and Algorithms</vt:lpstr>
      <vt:lpstr>Results of Analysis</vt:lpstr>
      <vt:lpstr>Recommendations for future analysis</vt:lpstr>
      <vt:lpstr>What we would have done differently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Gonzalez, David G</dc:creator>
  <cp:lastModifiedBy>Gonzalez, David G</cp:lastModifiedBy>
  <cp:revision>31</cp:revision>
  <dcterms:created xsi:type="dcterms:W3CDTF">2022-04-07T15:01:20Z</dcterms:created>
  <dcterms:modified xsi:type="dcterms:W3CDTF">2022-04-21T01:03:06Z</dcterms:modified>
</cp:coreProperties>
</file>